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62"/>
  </p:notesMasterIdLst>
  <p:handoutMasterIdLst>
    <p:handoutMasterId r:id="rId63"/>
  </p:handoutMasterIdLst>
  <p:sldIdLst>
    <p:sldId id="256" r:id="rId6"/>
    <p:sldId id="257" r:id="rId7"/>
    <p:sldId id="258" r:id="rId8"/>
    <p:sldId id="259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71" r:id="rId18"/>
    <p:sldId id="269" r:id="rId19"/>
    <p:sldId id="270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9" r:id="rId37"/>
    <p:sldId id="294" r:id="rId38"/>
    <p:sldId id="290" r:id="rId39"/>
    <p:sldId id="297" r:id="rId40"/>
    <p:sldId id="296" r:id="rId41"/>
    <p:sldId id="298" r:id="rId42"/>
    <p:sldId id="291" r:id="rId43"/>
    <p:sldId id="288" r:id="rId44"/>
    <p:sldId id="299" r:id="rId45"/>
    <p:sldId id="300" r:id="rId46"/>
    <p:sldId id="301" r:id="rId47"/>
    <p:sldId id="306" r:id="rId48"/>
    <p:sldId id="302" r:id="rId49"/>
    <p:sldId id="303" r:id="rId50"/>
    <p:sldId id="304" r:id="rId51"/>
    <p:sldId id="305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ADA60FC-2A49-7F4F-ADF6-B99B24C369C6}">
          <p14:sldIdLst>
            <p14:sldId id="256"/>
            <p14:sldId id="257"/>
            <p14:sldId id="258"/>
            <p14:sldId id="259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1"/>
            <p14:sldId id="269"/>
            <p14:sldId id="270"/>
          </p14:sldIdLst>
        </p14:section>
        <p14:section name="Infrastructure as Code" id="{1B636205-AE31-0C42-856E-7B0E849D44BC}">
          <p14:sldIdLst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9"/>
            <p14:sldId id="294"/>
            <p14:sldId id="290"/>
            <p14:sldId id="297"/>
            <p14:sldId id="296"/>
            <p14:sldId id="298"/>
            <p14:sldId id="291"/>
            <p14:sldId id="288"/>
          </p14:sldIdLst>
        </p14:section>
        <p14:section name="Chef" id="{55047565-9FF2-8D4E-B7DA-0E822F702569}">
          <p14:sldIdLst>
            <p14:sldId id="299"/>
            <p14:sldId id="300"/>
            <p14:sldId id="301"/>
            <p14:sldId id="306"/>
            <p14:sldId id="302"/>
            <p14:sldId id="303"/>
            <p14:sldId id="304"/>
            <p14:sldId id="305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</p14:sldIdLst>
        </p14:section>
      </p14:sectionLst>
    </p:ex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BCFD1"/>
    <a:srgbClr val="F0F0F0"/>
    <a:srgbClr val="015068"/>
    <a:srgbClr val="0885AC"/>
    <a:srgbClr val="076F91"/>
    <a:srgbClr val="076E8F"/>
    <a:srgbClr val="06698A"/>
    <a:srgbClr val="015168"/>
    <a:srgbClr val="00B0F0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88" autoAdjust="0"/>
    <p:restoredTop sz="96095" autoAdjust="0"/>
  </p:normalViewPr>
  <p:slideViewPr>
    <p:cSldViewPr>
      <p:cViewPr>
        <p:scale>
          <a:sx n="103" d="100"/>
          <a:sy n="103" d="100"/>
        </p:scale>
        <p:origin x="-120" y="-7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handoutMaster" Target="handoutMasters/handoutMaster1.xml"/><Relationship Id="rId64" Type="http://schemas.openxmlformats.org/officeDocument/2006/relationships/printerSettings" Target="printerSettings/printerSettings1.bin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10/22/14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4.jpg>
</file>

<file path=ppt/media/image2.png>
</file>

<file path=ppt/media/image3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10/22/14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Use the Chef framework and Chef programming language to define the components of your infrastructure.  This allows you to capture and document the shape of your infrastructure in a consistent way.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61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Treat this like any other code base:  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Store the code in a version control system.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Add automated tests to the code.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Refactor the code over time.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Build and version software artifacts (e.g. packages)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The code is executable documentation.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Store the code in a version control system.</a:t>
            </a:r>
          </a:p>
          <a:p>
            <a:endParaRPr lang="en-US" sz="900" dirty="0">
              <a:latin typeface="Lucida Grande" charset="0"/>
              <a:cs typeface="Lucida Grande" charset="0"/>
              <a:sym typeface="Lucida Grande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821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With your infrastructure now fully captured in code, you are now able to rebuild your entire business, well, at least all of your business</a:t>
            </a:r>
            <a:r>
              <a:rPr lang="ja-JP" altLang="en-US" sz="900" dirty="0" smtClean="0">
                <a:latin typeface="Arial"/>
                <a:cs typeface="Calibri" charset="0"/>
                <a:sym typeface="Calibri" charset="0"/>
              </a:rPr>
              <a:t>’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 applications, with your code repository, a backup of your data, and compute resources, be they bare metal, virtual machines, or cloud instances.</a:t>
            </a:r>
          </a:p>
          <a:p>
            <a:endParaRPr lang="en-US" sz="900" dirty="0" smtClean="0">
              <a:latin typeface="Calibri" charset="0"/>
              <a:cs typeface="Calibri" charset="0"/>
              <a:sym typeface="Calibri" charset="0"/>
            </a:endParaRPr>
          </a:p>
          <a:p>
            <a:endParaRPr lang="en-US" sz="900" dirty="0" smtClean="0">
              <a:latin typeface="Lucida Grande" charset="0"/>
              <a:cs typeface="Lucida Grande" charset="0"/>
              <a:sym typeface="Lucida Grande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322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Stop for a minute and think about what we're saying here.  Think about how freeing this can be.  The next configuration change you need to make in production starts with a commit to your version control system.  You can re-provision your infrastructure with another service provider; move from the data center to the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clould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and back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again.How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will this impact the way you run operations in your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organization?What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questions do you have?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Open Source!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414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Policy </a:t>
            </a:r>
            <a:r>
              <a:rPr lang="en-US" sz="900" smtClean="0">
                <a:latin typeface="Calibri" charset="0"/>
                <a:cs typeface="Calibri" charset="0"/>
                <a:sym typeface="Calibri" charset="0"/>
              </a:rPr>
              <a:t>– 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Policy – 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Two Images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4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57200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81344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27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, wrapped i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Two Images, wrapped in bullets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457199" y="1142999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6160237" y="1142542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181344" y="5486400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1" name="Content Placeholder 7"/>
          <p:cNvSpPr>
            <a:spLocks noGrp="1"/>
          </p:cNvSpPr>
          <p:nvPr>
            <p:ph sz="quarter" idx="16" hasCustomPrompt="1"/>
          </p:nvPr>
        </p:nvSpPr>
        <p:spPr>
          <a:xfrm>
            <a:off x="457200" y="5486400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7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8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457200" y="2240280"/>
            <a:ext cx="5486400" cy="30632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181344" y="2240280"/>
            <a:ext cx="5486400" cy="306324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48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Sample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143000"/>
            <a:ext cx="11201400" cy="5257800"/>
          </a:xfrm>
          <a:ln>
            <a:solidFill>
              <a:schemeClr val="tx1"/>
            </a:solidFill>
            <a:prstDash val="dash"/>
          </a:ln>
        </p:spPr>
        <p:txBody>
          <a:bodyPr lIns="91440">
            <a:normAutofit/>
          </a:bodyPr>
          <a:lstStyle>
            <a:lvl1pPr marL="0" indent="0">
              <a:buNone/>
              <a:defRPr baseline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342608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with Bullets Below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200" y="1143000"/>
            <a:ext cx="11201400" cy="2587752"/>
          </a:xfrm>
          <a:ln>
            <a:solidFill>
              <a:schemeClr val="tx1"/>
            </a:solidFill>
            <a:prstDash val="dash"/>
          </a:ln>
        </p:spPr>
        <p:txBody>
          <a:bodyPr lIns="91440" rIns="9144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3931920"/>
            <a:ext cx="11201400" cy="2587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2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Revealing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with Revealing Bullets Below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200" y="1143000"/>
            <a:ext cx="11201400" cy="2587752"/>
          </a:xfrm>
          <a:ln>
            <a:solidFill>
              <a:schemeClr val="tx1"/>
            </a:solidFill>
            <a:prstDash val="dash"/>
          </a:ln>
        </p:spPr>
        <p:txBody>
          <a:bodyPr lIns="91440" rIns="9144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3931920"/>
            <a:ext cx="11201400" cy="2587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06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xmlns:p14="http://schemas.microsoft.com/office/powerpoint/2010/main"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4471416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4968875" y="6350000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Filename Reve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Filename Reveal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4968875" y="6350000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4471416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381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xmlns:p14="http://schemas.microsoft.com/office/powerpoint/2010/main"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Bullets Below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4215384"/>
            <a:ext cx="11201400" cy="2194560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2194560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968875" y="6345936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44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Bullet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Bullets Left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181344" y="1837944"/>
            <a:ext cx="5486400" cy="4471416"/>
          </a:xfrm>
          <a:ln cap="sq"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1837944"/>
            <a:ext cx="5486400" cy="4471416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58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Comm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57200" y="1143000"/>
            <a:ext cx="11201400" cy="79552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wrap="square" lIns="91440" tIns="45720" rIns="91440" bIns="45720" rtlCol="0">
            <a:no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Courier"/>
                <a:cs typeface="Courier"/>
              </a:rPr>
              <a:t>$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2011680"/>
            <a:ext cx="11201400" cy="429768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/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Code with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1054341" y="1225296"/>
            <a:ext cx="10571163" cy="547077"/>
          </a:xfrm>
        </p:spPr>
        <p:txBody>
          <a:bodyPr lIns="91440" tIns="0" rIns="91440" bIns="0"/>
          <a:lstStyle>
            <a:lvl1pPr marL="0" indent="0">
              <a:buNone/>
              <a:defRPr sz="4000" b="0" baseline="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 sz="4000">
                <a:latin typeface="Courier"/>
                <a:cs typeface="Courier"/>
              </a:defRPr>
            </a:lvl2pPr>
            <a:lvl3pPr>
              <a:defRPr sz="4000">
                <a:latin typeface="Courier"/>
                <a:cs typeface="Courier"/>
              </a:defRPr>
            </a:lvl3pPr>
            <a:lvl4pPr>
              <a:defRPr sz="4000">
                <a:latin typeface="Courier"/>
                <a:cs typeface="Courier"/>
              </a:defRPr>
            </a:lvl4pPr>
            <a:lvl5pPr>
              <a:defRPr sz="4000"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64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Command Rev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57200" y="1143000"/>
            <a:ext cx="11201400" cy="79552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wrap="square" lIns="91440" tIns="45720" rIns="91440" bIns="45720" rtlCol="0">
            <a:no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Courier"/>
                <a:cs typeface="Courier"/>
              </a:rPr>
              <a:t>$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2011680"/>
            <a:ext cx="11201400" cy="429768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/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Code with Command Reveal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1054341" y="1225296"/>
            <a:ext cx="10571163" cy="547077"/>
          </a:xfrm>
        </p:spPr>
        <p:txBody>
          <a:bodyPr lIns="91440" tIns="0" rIns="91440" bIns="0"/>
          <a:lstStyle>
            <a:lvl1pPr marL="0" indent="0">
              <a:buNone/>
              <a:defRPr sz="4000" baseline="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 sz="4000">
                <a:latin typeface="Courier"/>
                <a:cs typeface="Courier"/>
              </a:defRPr>
            </a:lvl2pPr>
            <a:lvl3pPr>
              <a:defRPr sz="4000">
                <a:latin typeface="Courier"/>
                <a:cs typeface="Courier"/>
              </a:defRPr>
            </a:lvl3pPr>
            <a:lvl4pPr>
              <a:defRPr sz="4000">
                <a:latin typeface="Courier"/>
                <a:cs typeface="Courier"/>
              </a:defRPr>
            </a:lvl4pPr>
            <a:lvl5pPr>
              <a:defRPr sz="4000"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0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xmlns:p14="http://schemas.microsoft.com/office/powerpoint/2010/main"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Outpu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1143000"/>
            <a:ext cx="11201400" cy="525780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Command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19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14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and Image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1143000"/>
            <a:ext cx="11201400" cy="52578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1050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473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and Media</a:t>
            </a:r>
            <a:endParaRPr lang="en-US" dirty="0"/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0"/>
          </p:nvPr>
        </p:nvSpPr>
        <p:spPr>
          <a:xfrm>
            <a:off x="457200" y="1143000"/>
            <a:ext cx="11201400" cy="5257800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1050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68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11201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86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Bullets Split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181344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0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with Cod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Code on Right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6181344" y="1143000"/>
            <a:ext cx="5486400" cy="5257800"/>
          </a:xfrm>
          <a:ln>
            <a:solidFill>
              <a:schemeClr val="tx1"/>
            </a:solidFill>
            <a:prstDash val="dash"/>
          </a:ln>
        </p:spPr>
        <p:txBody>
          <a:bodyPr lIns="91440" tIns="0" rIns="91440">
            <a:normAutofit/>
          </a:bodyPr>
          <a:lstStyle>
            <a:lvl1pPr marL="0" indent="0">
              <a:buNone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>
                <a:latin typeface="Courier"/>
                <a:cs typeface="Courier"/>
              </a:defRPr>
            </a:lvl2pPr>
            <a:lvl3pPr marL="457200" indent="0">
              <a:buNone/>
              <a:defRPr>
                <a:latin typeface="Courier"/>
                <a:cs typeface="Courier"/>
              </a:defRPr>
            </a:lvl3pPr>
            <a:lvl4pPr marL="630238" indent="0">
              <a:buNone/>
              <a:defRPr>
                <a:latin typeface="Courier"/>
                <a:cs typeface="Courier"/>
              </a:defRPr>
            </a:lvl4pPr>
            <a:lvl5pPr marL="801687" indent="0">
              <a:buNone/>
              <a:defRPr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Code</a:t>
            </a:r>
          </a:p>
          <a:p>
            <a:pPr lvl="0"/>
            <a:r>
              <a:rPr lang="en-US" dirty="0" smtClean="0"/>
              <a:t>Code</a:t>
            </a:r>
          </a:p>
          <a:p>
            <a:pPr lvl="0"/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78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Image Right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181344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1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Image Left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81344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85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theme" Target="../theme/theme1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2983" y="6266319"/>
            <a:ext cx="574906" cy="56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20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24" r:id="rId12"/>
    <p:sldLayoutId id="2147483732" r:id="rId13"/>
    <p:sldLayoutId id="2147483756" r:id="rId14"/>
    <p:sldLayoutId id="2147483721" r:id="rId15"/>
    <p:sldLayoutId id="2147483733" r:id="rId16"/>
    <p:sldLayoutId id="2147483734" r:id="rId17"/>
    <p:sldLayoutId id="2147483735" r:id="rId18"/>
    <p:sldLayoutId id="2147483743" r:id="rId19"/>
    <p:sldLayoutId id="2147483744" r:id="rId20"/>
    <p:sldLayoutId id="2147483745" r:id="rId21"/>
    <p:sldLayoutId id="2147483746" r:id="rId22"/>
    <p:sldLayoutId id="2147483748" r:id="rId23"/>
    <p:sldLayoutId id="2147483749" r:id="rId24"/>
    <p:sldLayoutId id="2147483747" r:id="rId25"/>
    <p:sldLayoutId id="2147483723" r:id="rId2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231775" indent="-23177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4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457200" indent="-22542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36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30238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01688" indent="-17145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974725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bit.ly/farmer-nathen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8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9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5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6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7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8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9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0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1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2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3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4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5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Intro </a:t>
            </a:r>
            <a:r>
              <a:rPr lang="en-US" sz="4400" dirty="0"/>
              <a:t>to Infrastructure as </a:t>
            </a:r>
            <a:r>
              <a:rPr lang="en-US" sz="4400" dirty="0" smtClean="0"/>
              <a:t>Code</a:t>
            </a:r>
            <a:endParaRPr lang="en-US" sz="4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Chef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All Things Open – October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85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you experienced?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Experience with Infrastructure as Code or Configuration Management?</a:t>
            </a:r>
          </a:p>
        </p:txBody>
      </p:sp>
    </p:spTree>
    <p:extLst>
      <p:ext uri="{BB962C8B-B14F-4D97-AF65-F5344CB8AC3E}">
        <p14:creationId xmlns:p14="http://schemas.microsoft.com/office/powerpoint/2010/main" val="66318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you experienced?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Experience with Infrastructure as Code or Configuration Management?</a:t>
            </a:r>
          </a:p>
          <a:p>
            <a:r>
              <a:rPr lang="en-US" dirty="0" smtClean="0"/>
              <a:t>Experience with Chef?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47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0244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6349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foo{,.</a:t>
            </a:r>
            <a:r>
              <a:rPr lang="en-US" dirty="0">
                <a:latin typeface="Courier New"/>
                <a:cs typeface="Courier New"/>
              </a:rPr>
              <a:t>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>
                <a:latin typeface="Courier New"/>
                <a:cs typeface="Courier New"/>
              </a:rPr>
              <a:t>`</a:t>
            </a:r>
            <a:r>
              <a:rPr lang="en-US" dirty="0" smtClean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9110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foo{,.</a:t>
            </a:r>
            <a:r>
              <a:rPr lang="en-US" dirty="0">
                <a:latin typeface="Courier New"/>
                <a:cs typeface="Courier New"/>
              </a:rPr>
              <a:t>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>
                <a:latin typeface="Courier New"/>
                <a:cs typeface="Courier New"/>
              </a:rPr>
              <a:t>`</a:t>
            </a:r>
            <a:r>
              <a:rPr lang="en-US" dirty="0" smtClean="0">
                <a:latin typeface="Courier New"/>
                <a:cs typeface="Courier New"/>
              </a:rPr>
              <a:t>}</a:t>
            </a:r>
          </a:p>
          <a:p>
            <a:r>
              <a:rPr lang="en-US" dirty="0" err="1">
                <a:latin typeface="Courier New"/>
                <a:cs typeface="Courier New"/>
              </a:rPr>
              <a:t>cp</a:t>
            </a:r>
            <a:r>
              <a:rPr lang="en-US" dirty="0">
                <a:latin typeface="Courier New"/>
                <a:cs typeface="Courier New"/>
              </a:rPr>
              <a:t> foo{,.`date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 smtClean="0">
                <a:latin typeface="Courier New"/>
                <a:cs typeface="Courier New"/>
              </a:rPr>
              <a:t>`-`$USER`}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9110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59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08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Nathen Harvey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Community Director at </a:t>
            </a:r>
            <a:r>
              <a:rPr lang="en-US" dirty="0" smtClean="0"/>
              <a:t>Chef</a:t>
            </a:r>
          </a:p>
          <a:p>
            <a:r>
              <a:rPr lang="en-US" dirty="0" smtClean="0"/>
              <a:t>Co-host of the Food Fight Show</a:t>
            </a:r>
          </a:p>
          <a:p>
            <a:r>
              <a:rPr lang="en-US" dirty="0" smtClean="0"/>
              <a:t>Co-organizer of </a:t>
            </a:r>
            <a:r>
              <a:rPr lang="en-US" dirty="0" err="1" smtClean="0"/>
              <a:t>DevOpsDC</a:t>
            </a:r>
            <a:r>
              <a:rPr lang="en-US" dirty="0" smtClean="0"/>
              <a:t> </a:t>
            </a:r>
            <a:r>
              <a:rPr lang="en-US" dirty="0" err="1" smtClean="0"/>
              <a:t>meetup</a:t>
            </a:r>
            <a:endParaRPr lang="en-US" dirty="0" smtClean="0"/>
          </a:p>
          <a:p>
            <a:r>
              <a:rPr lang="en-US" dirty="0" smtClean="0"/>
              <a:t>Occasional farmer – </a:t>
            </a:r>
            <a:r>
              <a:rPr lang="en-US" dirty="0" smtClean="0">
                <a:hlinkClick r:id="rId2"/>
              </a:rPr>
              <a:t>http://bit.ly/farmer-nathen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@</a:t>
            </a:r>
            <a:r>
              <a:rPr lang="en-US" dirty="0" err="1" smtClean="0"/>
              <a:t>nathenharvey</a:t>
            </a:r>
            <a:endParaRPr lang="en-US" dirty="0" smtClean="0"/>
          </a:p>
          <a:p>
            <a:r>
              <a:rPr lang="en-US" dirty="0" err="1" smtClean="0"/>
              <a:t>nharvey@getchef.com</a:t>
            </a:r>
            <a:endParaRPr lang="en-US" dirty="0"/>
          </a:p>
        </p:txBody>
      </p:sp>
      <p:pic>
        <p:nvPicPr>
          <p:cNvPr id="6" name="Picture 5" descr="nathen_bw_r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3895" y="541421"/>
            <a:ext cx="2435726" cy="2435726"/>
          </a:xfrm>
          <a:prstGeom prst="rect">
            <a:avLst/>
          </a:prstGeom>
        </p:spPr>
      </p:pic>
      <p:pic>
        <p:nvPicPr>
          <p:cNvPr id="7" name="Picture 6" descr="foodfight_head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0525" y="4568754"/>
            <a:ext cx="2449763" cy="125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46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Golden images and snapshots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Golden images and snapshots</a:t>
            </a:r>
          </a:p>
          <a:p>
            <a:r>
              <a:rPr lang="en-US" dirty="0" smtClean="0"/>
              <a:t>Policy-driven configuration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Automation</a:t>
            </a:r>
            <a:endParaRPr lang="en-US" dirty="0"/>
          </a:p>
        </p:txBody>
      </p:sp>
      <p:pic>
        <p:nvPicPr>
          <p:cNvPr id="7" name="Picture Placeholder 6" descr="Figure_1_SCC_02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6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Dimensions of Scale</a:t>
            </a:r>
            <a:endParaRPr lang="en-US" dirty="0"/>
          </a:p>
        </p:txBody>
      </p:sp>
      <p:pic>
        <p:nvPicPr>
          <p:cNvPr id="5" name="Picture Placeholder 4" descr="Figure_002_DOS_002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4339" r="-16974"/>
          <a:stretch/>
        </p:blipFill>
        <p:spPr>
          <a:xfrm>
            <a:off x="482600" y="1143000"/>
            <a:ext cx="11201400" cy="5257800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Platform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Creates a dependable view of your entire network’s state.</a:t>
            </a:r>
          </a:p>
          <a:p>
            <a:r>
              <a:rPr lang="en-US" dirty="0" smtClean="0"/>
              <a:t>Can handle complex dependencies among the nodes of your network.</a:t>
            </a:r>
          </a:p>
          <a:p>
            <a:r>
              <a:rPr lang="en-US" dirty="0" smtClean="0"/>
              <a:t>Is fault tolerant.</a:t>
            </a:r>
          </a:p>
          <a:p>
            <a:r>
              <a:rPr lang="en-US" dirty="0" smtClean="0"/>
              <a:t>Is secure.</a:t>
            </a:r>
          </a:p>
          <a:p>
            <a:r>
              <a:rPr lang="en-US" dirty="0" smtClean="0"/>
              <a:t>Can handle multiple platforms</a:t>
            </a:r>
          </a:p>
          <a:p>
            <a:r>
              <a:rPr lang="en-US" dirty="0" smtClean="0"/>
              <a:t>Can manage cloud resources</a:t>
            </a:r>
          </a:p>
          <a:p>
            <a:r>
              <a:rPr lang="en-US" dirty="0" smtClean="0"/>
              <a:t>Provides a foundation for innovation</a:t>
            </a:r>
          </a:p>
        </p:txBody>
      </p:sp>
    </p:spTree>
    <p:extLst>
      <p:ext uri="{BB962C8B-B14F-4D97-AF65-F5344CB8AC3E}">
        <p14:creationId xmlns:p14="http://schemas.microsoft.com/office/powerpoint/2010/main" val="133890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Programmatically provision and configure components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94650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Treat like any other code 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506541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Reconstruct business from code repository, data backup, and compute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323075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Programmatically provision and configure components</a:t>
            </a:r>
          </a:p>
          <a:p>
            <a:r>
              <a:rPr lang="en-US" dirty="0" smtClean="0"/>
              <a:t>Treat like any other code base</a:t>
            </a:r>
          </a:p>
          <a:p>
            <a:r>
              <a:rPr lang="en-US" dirty="0" smtClean="0"/>
              <a:t>Reconstruct business from code repository, data backup, and compute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327950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do it live!</a:t>
            </a:r>
            <a:endParaRPr lang="en-US" dirty="0"/>
          </a:p>
        </p:txBody>
      </p:sp>
      <p:pic>
        <p:nvPicPr>
          <p:cNvPr id="6" name="Picture Placeholder 5" descr="Google+ Hangouts.jpg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" r="2395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www.google.com</a:t>
            </a:r>
            <a:r>
              <a:rPr lang="en-US" dirty="0"/>
              <a:t>/+/</a:t>
            </a:r>
            <a:r>
              <a:rPr lang="en-US" dirty="0" err="1"/>
              <a:t>learnmore</a:t>
            </a:r>
            <a:r>
              <a:rPr lang="en-US" dirty="0"/>
              <a:t>/hangouts/</a:t>
            </a:r>
          </a:p>
        </p:txBody>
      </p:sp>
    </p:spTree>
    <p:extLst>
      <p:ext uri="{BB962C8B-B14F-4D97-AF65-F5344CB8AC3E}">
        <p14:creationId xmlns:p14="http://schemas.microsoft.com/office/powerpoint/2010/main" val="193587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Policy-based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You capture the policy for your infrastructure in </a:t>
            </a:r>
            <a:r>
              <a:rPr lang="en-US" dirty="0" smtClean="0"/>
              <a:t>code</a:t>
            </a:r>
          </a:p>
          <a:p>
            <a:r>
              <a:rPr lang="en-US" dirty="0"/>
              <a:t>A program ensures each node in your infrastructure complies with the </a:t>
            </a:r>
            <a:r>
              <a:rPr lang="en-US" dirty="0" smtClean="0"/>
              <a:t>policy</a:t>
            </a:r>
          </a:p>
          <a:p>
            <a:r>
              <a:rPr lang="en-US" dirty="0"/>
              <a:t>A control loop keeps the system stable and allows for change when policy is </a:t>
            </a:r>
            <a:r>
              <a:rPr lang="en-US" dirty="0" smtClean="0"/>
              <a:t>updated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9454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Infrastructure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672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Compliance Mandate!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Compliance Mandate!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8416" y="3505200"/>
            <a:ext cx="4154984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Move SSH off of port 22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Let’s put it on 2022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645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 Golden Images to Update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1980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934229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019800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01029" y="55626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 Golden Images to Update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934229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019800" y="4572000"/>
            <a:ext cx="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01029" y="55626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01980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88416" y="3536989"/>
            <a:ext cx="4309573" cy="30162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etc</a:t>
            </a: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</a:t>
            </a: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--- a/</a:t>
            </a:r>
            <a:r>
              <a:rPr lang="en-US" sz="2800" dirty="0" err="1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+++ b/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endParaRPr lang="en-US" sz="2800" dirty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-Port 22</a:t>
            </a: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+Port 2202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955760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12 Instances to replace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2758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7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8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39259" y="45720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10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9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928901" y="4572000"/>
            <a:ext cx="31949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06059" y="55626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8416" y="3505200"/>
            <a:ext cx="3244478" cy="17235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Launch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Delete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Repeat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Typically manually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500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Done in maintenance window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2758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7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8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39259" y="45720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10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9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928901" y="4572000"/>
            <a:ext cx="31949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06059" y="55626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8416" y="3505200"/>
            <a:ext cx="2487861" cy="1292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High stakes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Late hours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Risky change</a:t>
            </a:r>
          </a:p>
        </p:txBody>
      </p:sp>
    </p:spTree>
    <p:extLst>
      <p:ext uri="{BB962C8B-B14F-4D97-AF65-F5344CB8AC3E}">
        <p14:creationId xmlns:p14="http://schemas.microsoft.com/office/powerpoint/2010/main" val="717685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configurations required?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88416" y="3505200"/>
            <a:ext cx="3926384" cy="15696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Do the new instances have new IP Addresses?</a:t>
            </a:r>
          </a:p>
          <a:p>
            <a:endParaRPr lang="en-US" sz="28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* Not all connections shown</a:t>
            </a:r>
          </a:p>
        </p:txBody>
      </p:sp>
      <p:cxnSp>
        <p:nvCxnSpPr>
          <p:cNvPr id="13" name="Straight Arrow Connector 12"/>
          <p:cNvCxnSpPr>
            <a:stCxn id="11" idx="2"/>
            <a:endCxn id="20" idx="0"/>
          </p:cNvCxnSpPr>
          <p:nvPr/>
        </p:nvCxnSpPr>
        <p:spPr>
          <a:xfrm flipH="1">
            <a:off x="5018943" y="2186354"/>
            <a:ext cx="1105876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0" idx="0"/>
            <a:endCxn id="21" idx="2"/>
          </p:cNvCxnSpPr>
          <p:nvPr/>
        </p:nvCxnSpPr>
        <p:spPr>
          <a:xfrm flipV="1">
            <a:off x="3914043" y="2186354"/>
            <a:ext cx="1124438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1" idx="2"/>
            <a:endCxn id="50" idx="0"/>
          </p:cNvCxnSpPr>
          <p:nvPr/>
        </p:nvCxnSpPr>
        <p:spPr>
          <a:xfrm>
            <a:off x="6124819" y="2186354"/>
            <a:ext cx="2133600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1" idx="2"/>
            <a:endCxn id="40" idx="0"/>
          </p:cNvCxnSpPr>
          <p:nvPr/>
        </p:nvCxnSpPr>
        <p:spPr>
          <a:xfrm>
            <a:off x="6124819" y="2186354"/>
            <a:ext cx="1066800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1" idx="2"/>
            <a:endCxn id="10" idx="0"/>
          </p:cNvCxnSpPr>
          <p:nvPr/>
        </p:nvCxnSpPr>
        <p:spPr>
          <a:xfrm flipH="1">
            <a:off x="6105281" y="2186354"/>
            <a:ext cx="19538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0" idx="2"/>
            <a:endCxn id="18" idx="0"/>
          </p:cNvCxnSpPr>
          <p:nvPr/>
        </p:nvCxnSpPr>
        <p:spPr>
          <a:xfrm>
            <a:off x="3914043" y="3202355"/>
            <a:ext cx="11088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0" idx="2"/>
            <a:endCxn id="18" idx="0"/>
          </p:cNvCxnSpPr>
          <p:nvPr/>
        </p:nvCxnSpPr>
        <p:spPr>
          <a:xfrm>
            <a:off x="5018943" y="3202355"/>
            <a:ext cx="39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0" idx="2"/>
            <a:endCxn id="5" idx="0"/>
          </p:cNvCxnSpPr>
          <p:nvPr/>
        </p:nvCxnSpPr>
        <p:spPr>
          <a:xfrm>
            <a:off x="6105281" y="3202355"/>
            <a:ext cx="39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0" idx="2"/>
            <a:endCxn id="5" idx="0"/>
          </p:cNvCxnSpPr>
          <p:nvPr/>
        </p:nvCxnSpPr>
        <p:spPr>
          <a:xfrm>
            <a:off x="5018943" y="3202355"/>
            <a:ext cx="1090246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" idx="2"/>
            <a:endCxn id="18" idx="0"/>
          </p:cNvCxnSpPr>
          <p:nvPr/>
        </p:nvCxnSpPr>
        <p:spPr>
          <a:xfrm flipH="1">
            <a:off x="5022851" y="3202355"/>
            <a:ext cx="10824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0" idx="2"/>
            <a:endCxn id="5" idx="0"/>
          </p:cNvCxnSpPr>
          <p:nvPr/>
        </p:nvCxnSpPr>
        <p:spPr>
          <a:xfrm flipH="1">
            <a:off x="6109189" y="3202355"/>
            <a:ext cx="10824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2"/>
            <a:endCxn id="18" idx="0"/>
          </p:cNvCxnSpPr>
          <p:nvPr/>
        </p:nvCxnSpPr>
        <p:spPr>
          <a:xfrm flipH="1">
            <a:off x="5022851" y="3202355"/>
            <a:ext cx="216876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0" idx="2"/>
            <a:endCxn id="18" idx="0"/>
          </p:cNvCxnSpPr>
          <p:nvPr/>
        </p:nvCxnSpPr>
        <p:spPr>
          <a:xfrm flipH="1">
            <a:off x="5022851" y="3202355"/>
            <a:ext cx="323556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50" idx="2"/>
            <a:endCxn id="5" idx="0"/>
          </p:cNvCxnSpPr>
          <p:nvPr/>
        </p:nvCxnSpPr>
        <p:spPr>
          <a:xfrm flipH="1">
            <a:off x="6109189" y="3202355"/>
            <a:ext cx="21492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2" idx="0"/>
            <a:endCxn id="19" idx="2"/>
          </p:cNvCxnSpPr>
          <p:nvPr/>
        </p:nvCxnSpPr>
        <p:spPr>
          <a:xfrm flipH="1" flipV="1">
            <a:off x="5018943" y="5175739"/>
            <a:ext cx="1086338" cy="21589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9" idx="2"/>
            <a:endCxn id="12" idx="0"/>
          </p:cNvCxnSpPr>
          <p:nvPr/>
        </p:nvCxnSpPr>
        <p:spPr>
          <a:xfrm>
            <a:off x="6105281" y="5175739"/>
            <a:ext cx="0" cy="21589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9" idx="0"/>
            <a:endCxn id="18" idx="2"/>
          </p:cNvCxnSpPr>
          <p:nvPr/>
        </p:nvCxnSpPr>
        <p:spPr>
          <a:xfrm flipV="1">
            <a:off x="5018943" y="4183185"/>
            <a:ext cx="3908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18" idx="2"/>
            <a:endCxn id="9" idx="0"/>
          </p:cNvCxnSpPr>
          <p:nvPr/>
        </p:nvCxnSpPr>
        <p:spPr>
          <a:xfrm>
            <a:off x="5022851" y="4183185"/>
            <a:ext cx="1082430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" idx="2"/>
            <a:endCxn id="9" idx="0"/>
          </p:cNvCxnSpPr>
          <p:nvPr/>
        </p:nvCxnSpPr>
        <p:spPr>
          <a:xfrm flipH="1">
            <a:off x="6105281" y="4183185"/>
            <a:ext cx="3908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19" idx="0"/>
            <a:endCxn id="5" idx="2"/>
          </p:cNvCxnSpPr>
          <p:nvPr/>
        </p:nvCxnSpPr>
        <p:spPr>
          <a:xfrm flipV="1">
            <a:off x="5018943" y="4183185"/>
            <a:ext cx="1090246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18" idx="3"/>
            <a:endCxn id="5" idx="1"/>
          </p:cNvCxnSpPr>
          <p:nvPr/>
        </p:nvCxnSpPr>
        <p:spPr>
          <a:xfrm>
            <a:off x="5413132" y="3792904"/>
            <a:ext cx="305776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Golden Images vs. Policy-based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5391638"/>
            <a:ext cx="780562" cy="780562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246" y="3402623"/>
            <a:ext cx="780562" cy="780562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4395177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876" y="1405792"/>
            <a:ext cx="780562" cy="780562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5391638"/>
            <a:ext cx="780562" cy="780562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2046" y="3402623"/>
            <a:ext cx="780562" cy="780562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4395177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676" y="1405792"/>
            <a:ext cx="780562" cy="780562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5391638"/>
            <a:ext cx="780562" cy="780562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8384" y="3402623"/>
            <a:ext cx="780562" cy="780562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4395177"/>
            <a:ext cx="780562" cy="780562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2421793"/>
            <a:ext cx="780562" cy="780562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014" y="1405792"/>
            <a:ext cx="780562" cy="780562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5391638"/>
            <a:ext cx="780562" cy="780562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532" y="3402623"/>
            <a:ext cx="780562" cy="780562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4395177"/>
            <a:ext cx="780562" cy="780562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2421793"/>
            <a:ext cx="780562" cy="780562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162" y="1405792"/>
            <a:ext cx="780562" cy="780562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5391638"/>
            <a:ext cx="780562" cy="780562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94" y="3402623"/>
            <a:ext cx="780562" cy="780562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4395177"/>
            <a:ext cx="780562" cy="780562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2421793"/>
            <a:ext cx="780562" cy="780562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24" y="1405792"/>
            <a:ext cx="780562" cy="780562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5391638"/>
            <a:ext cx="780562" cy="780562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870" y="3402623"/>
            <a:ext cx="780562" cy="780562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4395177"/>
            <a:ext cx="780562" cy="780562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2421793"/>
            <a:ext cx="780562" cy="780562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1405792"/>
            <a:ext cx="780562" cy="780562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5391638"/>
            <a:ext cx="780562" cy="7805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7670" y="3402623"/>
            <a:ext cx="780562" cy="780562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4395177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300" y="1405792"/>
            <a:ext cx="780562" cy="780562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5391638"/>
            <a:ext cx="780562" cy="780562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870" y="3402623"/>
            <a:ext cx="780562" cy="780562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4395177"/>
            <a:ext cx="780562" cy="780562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2421793"/>
            <a:ext cx="780562" cy="780562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0" y="1405792"/>
            <a:ext cx="780562" cy="78056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5391638"/>
            <a:ext cx="780562" cy="780562"/>
          </a:xfrm>
          <a:prstGeom prst="rect">
            <a:avLst/>
          </a:prstGeom>
        </p:spPr>
      </p:pic>
      <p:pic>
        <p:nvPicPr>
          <p:cNvPr id="98" name="Picture 9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208" y="3402623"/>
            <a:ext cx="780562" cy="780562"/>
          </a:xfrm>
          <a:prstGeom prst="rect">
            <a:avLst/>
          </a:prstGeom>
        </p:spPr>
      </p:pic>
      <p:pic>
        <p:nvPicPr>
          <p:cNvPr id="99" name="Picture 9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4395177"/>
            <a:ext cx="780562" cy="780562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2421793"/>
            <a:ext cx="780562" cy="780562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2838" y="1405792"/>
            <a:ext cx="780562" cy="780562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5391638"/>
            <a:ext cx="780562" cy="78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39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Kick off the demo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-29737" r="-29737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Fast, scalable, flexible IT automation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26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Chef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Open source framework for managing complexity in your infrastructure through policy-driven automation code</a:t>
            </a:r>
          </a:p>
          <a:p>
            <a:r>
              <a:rPr lang="en-US" dirty="0" smtClean="0"/>
              <a:t>A community of professionals</a:t>
            </a:r>
          </a:p>
          <a:p>
            <a:r>
              <a:rPr lang="en-US" dirty="0" smtClean="0"/>
              <a:t>A 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80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pic>
        <p:nvPicPr>
          <p:cNvPr id="6" name="Picture Placeholder 5" descr="Chef | IT automation for speed and awesomeness | Chef.jp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968" r="-22968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www.getchef.com</a:t>
            </a:r>
            <a:r>
              <a:rPr lang="en-US" dirty="0"/>
              <a:t>/chef/</a:t>
            </a:r>
          </a:p>
        </p:txBody>
      </p:sp>
    </p:spTree>
    <p:extLst>
      <p:ext uri="{BB962C8B-B14F-4D97-AF65-F5344CB8AC3E}">
        <p14:creationId xmlns:p14="http://schemas.microsoft.com/office/powerpoint/2010/main" val="3880768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Server – Policy &amp; State</a:t>
            </a:r>
            <a:endParaRPr lang="en-US" dirty="0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083" r="-52083"/>
          <a:stretch/>
        </p:blipFill>
        <p:spPr/>
      </p:pic>
      <p:sp>
        <p:nvSpPr>
          <p:cNvPr id="4" name="Tex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66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Desired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2535" b="-253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0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Desired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753" b="-75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1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Desired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4964" b="-4964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9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Server – Policy &amp; State</a:t>
            </a:r>
            <a:endParaRPr lang="en-US" dirty="0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083" r="-52083"/>
          <a:stretch/>
        </p:blipFill>
        <p:spPr/>
      </p:pic>
      <p:sp>
        <p:nvSpPr>
          <p:cNvPr id="4" name="Tex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Proxy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-11289" r="-1128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60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5269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</a:t>
            </a:r>
            <a:r>
              <a:rPr lang="en-US" dirty="0" smtClean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64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959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69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02192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5853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28965" b="-2896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22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Proxy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-11289" r="-1128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534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</a:t>
            </a:r>
            <a:r>
              <a:rPr lang="en-US" dirty="0" smtClean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Ruby developer?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Ruby developer?</a:t>
            </a:r>
            <a:endParaRPr lang="en-US" dirty="0" smtClean="0"/>
          </a:p>
          <a:p>
            <a:r>
              <a:rPr lang="en-US" dirty="0" err="1" smtClean="0"/>
              <a:t>DevOp</a:t>
            </a:r>
            <a:r>
              <a:rPr lang="en-US" dirty="0" smtClean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9217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Ruby developer?</a:t>
            </a:r>
            <a:endParaRPr lang="en-US" dirty="0" smtClean="0"/>
          </a:p>
          <a:p>
            <a:r>
              <a:rPr lang="en-US" dirty="0" err="1" smtClean="0"/>
              <a:t>DevOp</a:t>
            </a:r>
            <a:r>
              <a:rPr lang="en-US" dirty="0" smtClean="0"/>
              <a:t>?</a:t>
            </a:r>
          </a:p>
          <a:p>
            <a:r>
              <a:rPr lang="en-US" dirty="0" smtClean="0"/>
              <a:t>Business </a:t>
            </a:r>
            <a:r>
              <a:rPr lang="en-US" dirty="0" smtClean="0"/>
              <a:t>Person</a:t>
            </a:r>
            <a:r>
              <a:rPr lang="en-US" dirty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9217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LearnChef-PowerPoint-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400" dirty="0" err="1" smtClean="0">
            <a:solidFill>
              <a:schemeClr val="accent3">
                <a:lumMod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4643</TotalTime>
  <Words>1063</Words>
  <Application>Microsoft Macintosh PowerPoint</Application>
  <PresentationFormat>Custom</PresentationFormat>
  <Paragraphs>262</Paragraphs>
  <Slides>56</Slides>
  <Notes>7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LearnChef-PowerPoint-Template</vt:lpstr>
      <vt:lpstr>Intro to Infrastructure as Code</vt:lpstr>
      <vt:lpstr>Nathen Harvey</vt:lpstr>
      <vt:lpstr>Let’s do it live!</vt:lpstr>
      <vt:lpstr>Kick off the demo</vt:lpstr>
      <vt:lpstr>Hello!</vt:lpstr>
      <vt:lpstr>Hello!</vt:lpstr>
      <vt:lpstr>Hello!</vt:lpstr>
      <vt:lpstr>Hello!</vt:lpstr>
      <vt:lpstr>Hello!</vt:lpstr>
      <vt:lpstr>Are you experienced?</vt:lpstr>
      <vt:lpstr>Are you experienced?</vt:lpstr>
      <vt:lpstr>Which version control system do your use?</vt:lpstr>
      <vt:lpstr>Which version control system do your use?</vt:lpstr>
      <vt:lpstr>Which version control system do your use?</vt:lpstr>
      <vt:lpstr>Which version control system do your use?</vt:lpstr>
      <vt:lpstr>Infrastructure as Code</vt:lpstr>
      <vt:lpstr>The Sys Admin’s Journey</vt:lpstr>
      <vt:lpstr>The Sys Admin’s Journey</vt:lpstr>
      <vt:lpstr>The Sys Admin’s Journey</vt:lpstr>
      <vt:lpstr>The Sys Admin’s Journey</vt:lpstr>
      <vt:lpstr>The Sys Admin’s Journey</vt:lpstr>
      <vt:lpstr>The Sys Admin’s Journey</vt:lpstr>
      <vt:lpstr>Benefits of Automation</vt:lpstr>
      <vt:lpstr>Dimensions of Scale</vt:lpstr>
      <vt:lpstr>Automation Platform</vt:lpstr>
      <vt:lpstr>Infrastructure as Code</vt:lpstr>
      <vt:lpstr>Infrastructure as Code</vt:lpstr>
      <vt:lpstr>Infrastructure as Code</vt:lpstr>
      <vt:lpstr>Infrastructure as Code</vt:lpstr>
      <vt:lpstr>Policy-based</vt:lpstr>
      <vt:lpstr>Sample Infrastructure</vt:lpstr>
      <vt:lpstr>New Compliance Mandate!</vt:lpstr>
      <vt:lpstr>New Compliance Mandate!</vt:lpstr>
      <vt:lpstr>6 Golden Images to Update</vt:lpstr>
      <vt:lpstr>6 Golden Images to Update</vt:lpstr>
      <vt:lpstr>12 Instances to replace</vt:lpstr>
      <vt:lpstr>Done in maintenance window</vt:lpstr>
      <vt:lpstr>New configurations required?</vt:lpstr>
      <vt:lpstr>Golden Images vs. Policy-based</vt:lpstr>
      <vt:lpstr>Chef</vt:lpstr>
      <vt:lpstr>What is Chef</vt:lpstr>
      <vt:lpstr>Chef</vt:lpstr>
      <vt:lpstr>Chef Server – Policy &amp; State</vt:lpstr>
      <vt:lpstr>Desired Configuration</vt:lpstr>
      <vt:lpstr>Desired Configuration</vt:lpstr>
      <vt:lpstr>Desired Configuration</vt:lpstr>
      <vt:lpstr>Chef Server – Policy &amp; State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Nathen harvey</cp:lastModifiedBy>
  <cp:revision>290</cp:revision>
  <cp:lastPrinted>2012-11-30T19:50:46Z</cp:lastPrinted>
  <dcterms:created xsi:type="dcterms:W3CDTF">2012-09-13T17:36:07Z</dcterms:created>
  <dcterms:modified xsi:type="dcterms:W3CDTF">2014-10-22T20:42:42Z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